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67" r:id="rId4"/>
    <p:sldId id="268" r:id="rId5"/>
    <p:sldId id="258" r:id="rId6"/>
    <p:sldId id="259" r:id="rId7"/>
    <p:sldId id="260"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D968E6-F82E-415C-9C91-3A78B5FFB2AF}" v="1" dt="2023-06-09T08:14:46.027"/>
    <p1510:client id="{D9396C02-4161-4C79-9CEB-EDA6EAB41F08}" v="4" dt="2023-06-09T16:17:28.686"/>
    <p1510:client id="{E0E42879-6068-41AF-A51C-F5D64D735DD6}" v="6" dt="2023-06-12T18:49:50.8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7"/>
  </p:normalViewPr>
  <p:slideViewPr>
    <p:cSldViewPr snapToGrid="0">
      <p:cViewPr varScale="1">
        <p:scale>
          <a:sx n="90" d="100"/>
          <a:sy n="90" d="100"/>
        </p:scale>
        <p:origin x="232"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gmingfan Yu" userId="S::yu.yangm@northeastern.edu::748bba5f-357d-4c3b-8151-4efccff58fd1" providerId="AD" clId="Web-{D9396C02-4161-4C79-9CEB-EDA6EAB41F08}"/>
    <pc:docChg chg="modSld">
      <pc:chgData name="Yangmingfan Yu" userId="S::yu.yangm@northeastern.edu::748bba5f-357d-4c3b-8151-4efccff58fd1" providerId="AD" clId="Web-{D9396C02-4161-4C79-9CEB-EDA6EAB41F08}" dt="2023-06-09T16:17:28.686" v="3" actId="20577"/>
      <pc:docMkLst>
        <pc:docMk/>
      </pc:docMkLst>
      <pc:sldChg chg="modSp">
        <pc:chgData name="Yangmingfan Yu" userId="S::yu.yangm@northeastern.edu::748bba5f-357d-4c3b-8151-4efccff58fd1" providerId="AD" clId="Web-{D9396C02-4161-4C79-9CEB-EDA6EAB41F08}" dt="2023-06-09T16:17:28.686" v="3" actId="20577"/>
        <pc:sldMkLst>
          <pc:docMk/>
          <pc:sldMk cId="1166938489" sldId="262"/>
        </pc:sldMkLst>
        <pc:spChg chg="mod">
          <ac:chgData name="Yangmingfan Yu" userId="S::yu.yangm@northeastern.edu::748bba5f-357d-4c3b-8151-4efccff58fd1" providerId="AD" clId="Web-{D9396C02-4161-4C79-9CEB-EDA6EAB41F08}" dt="2023-06-09T16:17:28.686" v="3" actId="20577"/>
          <ac:spMkLst>
            <pc:docMk/>
            <pc:sldMk cId="1166938489" sldId="262"/>
            <ac:spMk id="9" creationId="{089F4982-398D-10BD-7BF5-E590C024F6D0}"/>
          </ac:spMkLst>
        </pc:spChg>
      </pc:sldChg>
    </pc:docChg>
  </pc:docChgLst>
  <pc:docChgLst>
    <pc:chgData name="Yangmingfan Yu" userId="S::yu.yangm@northeastern.edu::748bba5f-357d-4c3b-8151-4efccff58fd1" providerId="AD" clId="Web-{17D968E6-F82E-415C-9C91-3A78B5FFB2AF}"/>
    <pc:docChg chg="modSld">
      <pc:chgData name="Yangmingfan Yu" userId="S::yu.yangm@northeastern.edu::748bba5f-357d-4c3b-8151-4efccff58fd1" providerId="AD" clId="Web-{17D968E6-F82E-415C-9C91-3A78B5FFB2AF}" dt="2023-06-09T08:14:46.027" v="0" actId="20577"/>
      <pc:docMkLst>
        <pc:docMk/>
      </pc:docMkLst>
      <pc:sldChg chg="modSp">
        <pc:chgData name="Yangmingfan Yu" userId="S::yu.yangm@northeastern.edu::748bba5f-357d-4c3b-8151-4efccff58fd1" providerId="AD" clId="Web-{17D968E6-F82E-415C-9C91-3A78B5FFB2AF}" dt="2023-06-09T08:14:46.027" v="0" actId="20577"/>
        <pc:sldMkLst>
          <pc:docMk/>
          <pc:sldMk cId="1166938489" sldId="262"/>
        </pc:sldMkLst>
        <pc:spChg chg="mod">
          <ac:chgData name="Yangmingfan Yu" userId="S::yu.yangm@northeastern.edu::748bba5f-357d-4c3b-8151-4efccff58fd1" providerId="AD" clId="Web-{17D968E6-F82E-415C-9C91-3A78B5FFB2AF}" dt="2023-06-09T08:14:46.027" v="0" actId="20577"/>
          <ac:spMkLst>
            <pc:docMk/>
            <pc:sldMk cId="1166938489" sldId="262"/>
            <ac:spMk id="9" creationId="{089F4982-398D-10BD-7BF5-E590C024F6D0}"/>
          </ac:spMkLst>
        </pc:spChg>
      </pc:sldChg>
    </pc:docChg>
  </pc:docChgLst>
  <pc:docChgLst>
    <pc:chgData name="Yangmingfan Yu" userId="S::yu.yangm@northeastern.edu::748bba5f-357d-4c3b-8151-4efccff58fd1" providerId="AD" clId="Web-{E0E42879-6068-41AF-A51C-F5D64D735DD6}"/>
    <pc:docChg chg="addSld modSld">
      <pc:chgData name="Yangmingfan Yu" userId="S::yu.yangm@northeastern.edu::748bba5f-357d-4c3b-8151-4efccff58fd1" providerId="AD" clId="Web-{E0E42879-6068-41AF-A51C-F5D64D735DD6}" dt="2023-06-12T18:49:50.870" v="5" actId="20577"/>
      <pc:docMkLst>
        <pc:docMk/>
      </pc:docMkLst>
      <pc:sldChg chg="modSp new">
        <pc:chgData name="Yangmingfan Yu" userId="S::yu.yangm@northeastern.edu::748bba5f-357d-4c3b-8151-4efccff58fd1" providerId="AD" clId="Web-{E0E42879-6068-41AF-A51C-F5D64D735DD6}" dt="2023-06-12T18:49:50.870" v="5" actId="20577"/>
        <pc:sldMkLst>
          <pc:docMk/>
          <pc:sldMk cId="1163907816" sldId="264"/>
        </pc:sldMkLst>
        <pc:spChg chg="mod">
          <ac:chgData name="Yangmingfan Yu" userId="S::yu.yangm@northeastern.edu::748bba5f-357d-4c3b-8151-4efccff58fd1" providerId="AD" clId="Web-{E0E42879-6068-41AF-A51C-F5D64D735DD6}" dt="2023-06-12T18:48:57.212" v="2" actId="20577"/>
          <ac:spMkLst>
            <pc:docMk/>
            <pc:sldMk cId="1163907816" sldId="264"/>
            <ac:spMk id="2" creationId="{982468ED-B58C-42D1-84F9-CBB12EBD4F2E}"/>
          </ac:spMkLst>
        </pc:spChg>
        <pc:spChg chg="mod">
          <ac:chgData name="Yangmingfan Yu" userId="S::yu.yangm@northeastern.edu::748bba5f-357d-4c3b-8151-4efccff58fd1" providerId="AD" clId="Web-{E0E42879-6068-41AF-A51C-F5D64D735DD6}" dt="2023-06-12T18:49:50.870" v="5" actId="20577"/>
          <ac:spMkLst>
            <pc:docMk/>
            <pc:sldMk cId="1163907816" sldId="264"/>
            <ac:spMk id="3" creationId="{AF99D2AE-7F0C-2A2F-4D07-9BED8CD4853B}"/>
          </ac:spMkLst>
        </pc:spChg>
      </pc:sldChg>
    </pc:docChg>
  </pc:docChgLst>
</pc:chgInfo>
</file>

<file path=ppt/media/image1.png>
</file>

<file path=ppt/media/image10.png>
</file>

<file path=ppt/media/image11.png>
</file>

<file path=ppt/media/image12.png>
</file>

<file path=ppt/media/image13.png>
</file>

<file path=ppt/media/image2.jpeg>
</file>

<file path=ppt/media/image3.jpg>
</file>

<file path=ppt/media/image4.jpe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227031-DB02-834A-9B98-3126CB7770BA}" type="datetimeFigureOut">
              <a:rPr lang="en-CN" smtClean="0"/>
              <a:t>3/7/24</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B2B4AB-61B6-0A4D-827A-0F2C3554506F}" type="slidenum">
              <a:rPr lang="en-CN" smtClean="0"/>
              <a:t>‹#›</a:t>
            </a:fld>
            <a:endParaRPr lang="en-CN"/>
          </a:p>
        </p:txBody>
      </p:sp>
    </p:spTree>
    <p:extLst>
      <p:ext uri="{BB962C8B-B14F-4D97-AF65-F5344CB8AC3E}">
        <p14:creationId xmlns:p14="http://schemas.microsoft.com/office/powerpoint/2010/main" val="2100526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5DCF0-DD49-4BAA-98CA-D8585AEC5C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C054A5-7169-455B-B69D-8058482C26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BD9C52-5875-4053-84E9-049AE3D9F759}"/>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C79C81FE-B24E-42C2-8568-B40A936C6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ECD8B7-FE4A-469B-AAF6-B4905CC69FE8}"/>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1542275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A00C6-B94E-40C5-833D-69E39E6EA3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4D13B4-18D3-487D-8C70-C5CC57DC38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9CB6B2-E0AD-4CAA-9F76-57E8E791AAD3}"/>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0FB49410-1B37-4384-BDD7-899DF90595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36E466-8F65-479D-A52A-DE6B87CCAEE1}"/>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3869257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40C88B-6D3C-4053-8331-700EB4ACD4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9C5B47-B3F3-4D84-ACB0-0051961A90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94CB35-CD42-4151-83AB-43AA08D0ECBF}"/>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DDE0C760-6940-497E-8A0B-7FC0D9D5F8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A4D60B-46E1-4084-86AF-17C227B63F10}"/>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2454120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1FF87-4D21-4EB1-88C0-C103601884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C6B7E6-A363-49FA-B873-E906AA0EB5C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394398-5053-4F7C-80F4-C310160695B1}"/>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A6E3091A-DDB6-4B04-8934-20B0D4FB7A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3749DE-518F-46A0-A289-8DC1D23EAF58}"/>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2228417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0E68C-F8E6-4845-B10C-8421BA69A4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4F4EE1-436F-434B-99F2-6BFB7869A4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B8DA05-A6C0-4622-ADEA-990327372939}"/>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A5BF9AA5-5313-4ED0-8D42-89471EEEAC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706FA2-D1EF-4039-BFCC-8157B78BC6D3}"/>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3289399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3086B-1C88-40D1-98F7-DEF343F9E3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208BF0-533F-4D0D-BDE9-4ECF454905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CFD88E-AE5E-4784-A3B6-D2C0026563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3FE0D7-74B6-4DB6-952F-C27D34F74B38}"/>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6" name="Footer Placeholder 5">
            <a:extLst>
              <a:ext uri="{FF2B5EF4-FFF2-40B4-BE49-F238E27FC236}">
                <a16:creationId xmlns:a16="http://schemas.microsoft.com/office/drawing/2014/main" id="{59BA79BC-01B1-4C59-85B7-5113C6BCEA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F7FCE4-4BAD-4E46-AB77-FFC7BF96F08D}"/>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4217941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76D1C-0074-4F1A-8E4A-B1A1A728F6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4D005B-F4B5-4314-A43A-01CA9FA4ED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7770EC-98B8-4575-9EFB-6048AB2D0E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BCA682-C31F-4862-B74C-96CCE4EA5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5CE13-A753-4267-9295-C93B5854D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AAB49E-EA1C-4066-8B8F-951560846C12}"/>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8" name="Footer Placeholder 7">
            <a:extLst>
              <a:ext uri="{FF2B5EF4-FFF2-40B4-BE49-F238E27FC236}">
                <a16:creationId xmlns:a16="http://schemas.microsoft.com/office/drawing/2014/main" id="{B62D3785-4077-4691-A1C7-757583D8DA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A2BCA3-4E37-4C49-87CC-571DA5088755}"/>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4112027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89663-C344-4D37-87D7-3B061BF791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7CF895-68F2-4A24-B86C-2B6AD667AE28}"/>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4" name="Footer Placeholder 3">
            <a:extLst>
              <a:ext uri="{FF2B5EF4-FFF2-40B4-BE49-F238E27FC236}">
                <a16:creationId xmlns:a16="http://schemas.microsoft.com/office/drawing/2014/main" id="{D74AA1F0-7530-4B78-93C7-7C7DF1BD68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353099-30DD-4164-B37F-5AB2CE519DE0}"/>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210957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2BB875-A227-4A30-963D-468578265D59}"/>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3" name="Footer Placeholder 2">
            <a:extLst>
              <a:ext uri="{FF2B5EF4-FFF2-40B4-BE49-F238E27FC236}">
                <a16:creationId xmlns:a16="http://schemas.microsoft.com/office/drawing/2014/main" id="{E4128534-3926-428F-8CCC-92869757EC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B5F607-EBF0-4AD3-8437-79A26F49DCA5}"/>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3688645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3B5C3-EC37-4964-8DCD-EF578D23E2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54260A6-7664-45B7-81EF-0CE3372F44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6C55D2-ABE5-45E8-99F3-93D695D798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369C1E-4021-4289-9D8F-3EB76C489CDB}"/>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6" name="Footer Placeholder 5">
            <a:extLst>
              <a:ext uri="{FF2B5EF4-FFF2-40B4-BE49-F238E27FC236}">
                <a16:creationId xmlns:a16="http://schemas.microsoft.com/office/drawing/2014/main" id="{C2D75E4E-8F14-429F-9D7F-8FAC7AD738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F5FFD-BA4D-4AAF-81F7-53EBE8F486FC}"/>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1661618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1444D-8805-4459-8EAA-C4B0166B8C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9C7C76-0388-4C07-A000-EAAA654A8A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10D3F0-3A6A-4218-A260-D87C108953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753D82-A97B-41FE-AE35-63FF0A4C53F1}"/>
              </a:ext>
            </a:extLst>
          </p:cNvPr>
          <p:cNvSpPr>
            <a:spLocks noGrp="1"/>
          </p:cNvSpPr>
          <p:nvPr>
            <p:ph type="dt" sz="half" idx="10"/>
          </p:nvPr>
        </p:nvSpPr>
        <p:spPr/>
        <p:txBody>
          <a:bodyPr/>
          <a:lstStyle/>
          <a:p>
            <a:fld id="{944A2641-5202-4FBD-9140-5B88B436A3F1}" type="datetimeFigureOut">
              <a:rPr lang="en-US" smtClean="0"/>
              <a:t>3/7/24</a:t>
            </a:fld>
            <a:endParaRPr lang="en-US"/>
          </a:p>
        </p:txBody>
      </p:sp>
      <p:sp>
        <p:nvSpPr>
          <p:cNvPr id="6" name="Footer Placeholder 5">
            <a:extLst>
              <a:ext uri="{FF2B5EF4-FFF2-40B4-BE49-F238E27FC236}">
                <a16:creationId xmlns:a16="http://schemas.microsoft.com/office/drawing/2014/main" id="{6B6A9E92-92DB-4182-9C6F-23C75D2505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165996-009D-46EB-BD45-B23B55DF393B}"/>
              </a:ext>
            </a:extLst>
          </p:cNvPr>
          <p:cNvSpPr>
            <a:spLocks noGrp="1"/>
          </p:cNvSpPr>
          <p:nvPr>
            <p:ph type="sldNum" sz="quarter" idx="12"/>
          </p:nvPr>
        </p:nvSpPr>
        <p:spPr/>
        <p:txBody>
          <a:bodyPr/>
          <a:lstStyle/>
          <a:p>
            <a:fld id="{B9F086F9-5896-4A50-BF00-7C5599C5479E}" type="slidenum">
              <a:rPr lang="en-US" smtClean="0"/>
              <a:t>‹#›</a:t>
            </a:fld>
            <a:endParaRPr lang="en-US"/>
          </a:p>
        </p:txBody>
      </p:sp>
    </p:spTree>
    <p:extLst>
      <p:ext uri="{BB962C8B-B14F-4D97-AF65-F5344CB8AC3E}">
        <p14:creationId xmlns:p14="http://schemas.microsoft.com/office/powerpoint/2010/main" val="4104835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C5CBAF-5271-4D3B-BBC3-EB6D783D92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08B922-7FE1-4D47-B0B7-13A1DD0A9B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492305-48C0-42C5-A8E7-A5E56FD3E4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4A2641-5202-4FBD-9140-5B88B436A3F1}" type="datetimeFigureOut">
              <a:rPr lang="en-US" smtClean="0"/>
              <a:t>3/7/24</a:t>
            </a:fld>
            <a:endParaRPr lang="en-US"/>
          </a:p>
        </p:txBody>
      </p:sp>
      <p:sp>
        <p:nvSpPr>
          <p:cNvPr id="5" name="Footer Placeholder 4">
            <a:extLst>
              <a:ext uri="{FF2B5EF4-FFF2-40B4-BE49-F238E27FC236}">
                <a16:creationId xmlns:a16="http://schemas.microsoft.com/office/drawing/2014/main" id="{3200C62B-767E-49C8-8AF9-F106D8558C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55CDC5-DC1A-4A7C-865E-E24AF00132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F086F9-5896-4A50-BF00-7C5599C5479E}" type="slidenum">
              <a:rPr lang="en-US" smtClean="0"/>
              <a:t>‹#›</a:t>
            </a:fld>
            <a:endParaRPr lang="en-US"/>
          </a:p>
        </p:txBody>
      </p:sp>
    </p:spTree>
    <p:extLst>
      <p:ext uri="{BB962C8B-B14F-4D97-AF65-F5344CB8AC3E}">
        <p14:creationId xmlns:p14="http://schemas.microsoft.com/office/powerpoint/2010/main" val="3434906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senseient.com/ride-the-lightning/how-big-data-is-helping-in-the-boston-marathon-bombing-investigation/" TargetMode="External"/><Relationship Id="rId2" Type="http://schemas.openxmlformats.org/officeDocument/2006/relationships/hyperlink" Target="https://en.wikipedia.org/wiki/Boston_Marathon_bombing" TargetMode="External"/><Relationship Id="rId1" Type="http://schemas.openxmlformats.org/officeDocument/2006/relationships/slideLayout" Target="../slideLayouts/slideLayout2.xml"/><Relationship Id="rId4" Type="http://schemas.openxmlformats.org/officeDocument/2006/relationships/hyperlink" Target="https://www.sciencedirect.com/science/article/pii/S187770581202568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Swirling White Lights">
            <a:extLst>
              <a:ext uri="{FF2B5EF4-FFF2-40B4-BE49-F238E27FC236}">
                <a16:creationId xmlns:a16="http://schemas.microsoft.com/office/drawing/2014/main" id="{5962F8BD-ABBD-23A0-2926-346C5AAC949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322116-1686-481E-90CF-99CAFD1F8D7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Big Data in Image Processing</a:t>
            </a:r>
            <a:br>
              <a:rPr lang="en-US" sz="5200" dirty="0">
                <a:solidFill>
                  <a:srgbClr val="FFFFFF"/>
                </a:solidFill>
              </a:rPr>
            </a:br>
            <a:endParaRPr lang="en-US" sz="5200" dirty="0">
              <a:solidFill>
                <a:srgbClr val="FFFFFF"/>
              </a:solidFill>
            </a:endParaRPr>
          </a:p>
        </p:txBody>
      </p:sp>
      <p:sp>
        <p:nvSpPr>
          <p:cNvPr id="3" name="Subtitle 2">
            <a:extLst>
              <a:ext uri="{FF2B5EF4-FFF2-40B4-BE49-F238E27FC236}">
                <a16:creationId xmlns:a16="http://schemas.microsoft.com/office/drawing/2014/main" id="{5D4AEBAC-CE82-4E40-B725-F42ECE0F2E0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US" dirty="0">
              <a:solidFill>
                <a:srgbClr val="FFFFFF"/>
              </a:solidFill>
            </a:endParaRPr>
          </a:p>
          <a:p>
            <a:r>
              <a:rPr lang="en-US" dirty="0">
                <a:solidFill>
                  <a:srgbClr val="FFFFFF"/>
                </a:solidFill>
              </a:rPr>
              <a:t>Instructor: </a:t>
            </a:r>
            <a:r>
              <a:rPr lang="en-US" dirty="0">
                <a:solidFill>
                  <a:srgbClr val="FFFFFF"/>
                </a:solidFill>
                <a:effectLst/>
                <a:latin typeface="Times New Roman" panose="02020603050405020304" pitchFamily="18" charset="0"/>
                <a:ea typeface="Calibri" panose="020F0502020204030204" pitchFamily="34" charset="0"/>
              </a:rPr>
              <a:t>Hema Seshadri</a:t>
            </a:r>
            <a:endParaRPr lang="en-US" dirty="0">
              <a:solidFill>
                <a:srgbClr val="FFFFFF"/>
              </a:solidFill>
            </a:endParaRPr>
          </a:p>
        </p:txBody>
      </p:sp>
    </p:spTree>
    <p:extLst>
      <p:ext uri="{BB962C8B-B14F-4D97-AF65-F5344CB8AC3E}">
        <p14:creationId xmlns:p14="http://schemas.microsoft.com/office/powerpoint/2010/main" val="3381827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468ED-B58C-42D1-84F9-CBB12EBD4F2E}"/>
              </a:ext>
            </a:extLst>
          </p:cNvPr>
          <p:cNvSpPr>
            <a:spLocks noGrp="1"/>
          </p:cNvSpPr>
          <p:nvPr>
            <p:ph type="title"/>
          </p:nvPr>
        </p:nvSpPr>
        <p:spPr/>
        <p:txBody>
          <a:bodyPr/>
          <a:lstStyle/>
          <a:p>
            <a:r>
              <a:rPr lang="en-US" dirty="0">
                <a:cs typeface="Calibri Light"/>
              </a:rPr>
              <a:t>References</a:t>
            </a:r>
            <a:endParaRPr lang="en-US" dirty="0"/>
          </a:p>
        </p:txBody>
      </p:sp>
      <p:sp>
        <p:nvSpPr>
          <p:cNvPr id="3" name="Content Placeholder 2">
            <a:extLst>
              <a:ext uri="{FF2B5EF4-FFF2-40B4-BE49-F238E27FC236}">
                <a16:creationId xmlns:a16="http://schemas.microsoft.com/office/drawing/2014/main" id="{AF99D2AE-7F0C-2A2F-4D07-9BED8CD4853B}"/>
              </a:ext>
            </a:extLst>
          </p:cNvPr>
          <p:cNvSpPr>
            <a:spLocks noGrp="1"/>
          </p:cNvSpPr>
          <p:nvPr>
            <p:ph idx="1"/>
          </p:nvPr>
        </p:nvSpPr>
        <p:spPr/>
        <p:txBody>
          <a:bodyPr vert="horz" lIns="91440" tIns="45720" rIns="91440" bIns="45720" rtlCol="0" anchor="t">
            <a:normAutofit/>
          </a:bodyPr>
          <a:lstStyle/>
          <a:p>
            <a:r>
              <a:rPr lang="en-US" sz="2000" dirty="0">
                <a:ea typeface="+mn-lt"/>
                <a:cs typeface="+mn-lt"/>
              </a:rPr>
              <a:t>Boston Marathon bombing. (2023, June 8). </a:t>
            </a:r>
            <a:r>
              <a:rPr lang="en-US" sz="2000" dirty="0">
                <a:ea typeface="+mn-lt"/>
                <a:cs typeface="+mn-lt"/>
                <a:hlinkClick r:id="rId2"/>
              </a:rPr>
              <a:t>https://en.wikipedia.org/wiki/Boston_Marathon_bombing</a:t>
            </a:r>
            <a:r>
              <a:rPr lang="en-US" sz="2000" dirty="0">
                <a:ea typeface="+mn-lt"/>
                <a:cs typeface="+mn-lt"/>
              </a:rPr>
              <a:t> </a:t>
            </a:r>
            <a:endParaRPr lang="en-US" sz="2000">
              <a:cs typeface="Calibri" panose="020F0502020204030204"/>
            </a:endParaRPr>
          </a:p>
          <a:p>
            <a:r>
              <a:rPr lang="en-US" sz="2000" dirty="0">
                <a:ea typeface="+mn-lt"/>
                <a:cs typeface="+mn-lt"/>
              </a:rPr>
              <a:t>How big data is helping in the Boston Marathon Bombing Investigation. (2021, September 28). </a:t>
            </a:r>
            <a:r>
              <a:rPr lang="en-US" sz="2000" dirty="0">
                <a:ea typeface="+mn-lt"/>
                <a:cs typeface="+mn-lt"/>
                <a:hlinkClick r:id="rId3"/>
              </a:rPr>
              <a:t>https://senseient.com/ride-the-lightning/how-big-data-is-helping-in-the-boston-marathon-bombing-investigation/</a:t>
            </a:r>
            <a:r>
              <a:rPr lang="en-US" sz="2000" dirty="0">
                <a:ea typeface="+mn-lt"/>
                <a:cs typeface="+mn-lt"/>
              </a:rPr>
              <a:t> </a:t>
            </a:r>
            <a:endParaRPr lang="en-US" sz="2000">
              <a:cs typeface="Calibri"/>
            </a:endParaRPr>
          </a:p>
          <a:p>
            <a:r>
              <a:rPr lang="en-US" sz="2000" dirty="0">
                <a:ea typeface="+mn-lt"/>
                <a:cs typeface="+mn-lt"/>
              </a:rPr>
              <a:t>Hussin, R. (2012, August 25). Digital image processing techniques for object detection from complex background image. </a:t>
            </a:r>
            <a:r>
              <a:rPr lang="en-US" sz="2000" dirty="0">
                <a:ea typeface="+mn-lt"/>
                <a:cs typeface="+mn-lt"/>
                <a:hlinkClick r:id="rId4"/>
              </a:rPr>
              <a:t>https://www.sciencedirect.com/science/article/pii/S1877705812025684</a:t>
            </a:r>
            <a:r>
              <a:rPr lang="en-US" sz="2000" dirty="0">
                <a:ea typeface="+mn-lt"/>
                <a:cs typeface="+mn-lt"/>
              </a:rPr>
              <a:t> </a:t>
            </a:r>
            <a:endParaRPr lang="en-US" sz="2000" dirty="0"/>
          </a:p>
          <a:p>
            <a:endParaRPr lang="en-US" dirty="0">
              <a:cs typeface="Calibri"/>
            </a:endParaRPr>
          </a:p>
        </p:txBody>
      </p:sp>
    </p:spTree>
    <p:extLst>
      <p:ext uri="{BB962C8B-B14F-4D97-AF65-F5344CB8AC3E}">
        <p14:creationId xmlns:p14="http://schemas.microsoft.com/office/powerpoint/2010/main" val="1163907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76321-9A6F-4BD2-AE32-1E369AF56230}"/>
              </a:ext>
            </a:extLst>
          </p:cNvPr>
          <p:cNvSpPr>
            <a:spLocks noGrp="1"/>
          </p:cNvSpPr>
          <p:nvPr>
            <p:ph type="title"/>
          </p:nvPr>
        </p:nvSpPr>
        <p:spPr/>
        <p:txBody>
          <a:bodyPr/>
          <a:lstStyle/>
          <a:p>
            <a:r>
              <a:rPr lang="en-US" dirty="0"/>
              <a:t>What is Image Processing</a:t>
            </a:r>
          </a:p>
        </p:txBody>
      </p:sp>
      <p:sp>
        <p:nvSpPr>
          <p:cNvPr id="3" name="Content Placeholder 2">
            <a:extLst>
              <a:ext uri="{FF2B5EF4-FFF2-40B4-BE49-F238E27FC236}">
                <a16:creationId xmlns:a16="http://schemas.microsoft.com/office/drawing/2014/main" id="{54610BEB-587A-4B0C-B43A-58877843D7A5}"/>
              </a:ext>
            </a:extLst>
          </p:cNvPr>
          <p:cNvSpPr>
            <a:spLocks noGrp="1"/>
          </p:cNvSpPr>
          <p:nvPr>
            <p:ph idx="1"/>
          </p:nvPr>
        </p:nvSpPr>
        <p:spPr/>
        <p:txBody>
          <a:bodyPr/>
          <a:lstStyle/>
          <a:p>
            <a:r>
              <a:rPr lang="en-US" dirty="0"/>
              <a:t>Image processing is any form of signal processing for which our input is an image, such as a photograph or a frame of video and our output can be either an Image or a set  of characteristics or parameters related to the image.</a:t>
            </a:r>
          </a:p>
          <a:p>
            <a:endParaRPr lang="en-US" dirty="0"/>
          </a:p>
        </p:txBody>
      </p:sp>
      <p:pic>
        <p:nvPicPr>
          <p:cNvPr id="5" name="Picture 4">
            <a:extLst>
              <a:ext uri="{FF2B5EF4-FFF2-40B4-BE49-F238E27FC236}">
                <a16:creationId xmlns:a16="http://schemas.microsoft.com/office/drawing/2014/main" id="{882EB0BE-9A58-49B9-B504-FE8F03E4DF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1268" y="3733227"/>
            <a:ext cx="4566442" cy="1981916"/>
          </a:xfrm>
          <a:prstGeom prst="rect">
            <a:avLst/>
          </a:prstGeom>
        </p:spPr>
      </p:pic>
      <p:pic>
        <p:nvPicPr>
          <p:cNvPr id="7" name="Picture 6">
            <a:extLst>
              <a:ext uri="{FF2B5EF4-FFF2-40B4-BE49-F238E27FC236}">
                <a16:creationId xmlns:a16="http://schemas.microsoft.com/office/drawing/2014/main" id="{E4E22212-6AC7-4ECA-B028-2B949AF805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6175" y="3467579"/>
            <a:ext cx="3569159" cy="2247564"/>
          </a:xfrm>
          <a:prstGeom prst="rect">
            <a:avLst/>
          </a:prstGeom>
        </p:spPr>
      </p:pic>
      <p:sp>
        <p:nvSpPr>
          <p:cNvPr id="8" name="TextBox 7">
            <a:extLst>
              <a:ext uri="{FF2B5EF4-FFF2-40B4-BE49-F238E27FC236}">
                <a16:creationId xmlns:a16="http://schemas.microsoft.com/office/drawing/2014/main" id="{C4ABB8B8-43E6-4879-8E78-36156FAD1547}"/>
              </a:ext>
            </a:extLst>
          </p:cNvPr>
          <p:cNvSpPr txBox="1"/>
          <p:nvPr/>
        </p:nvSpPr>
        <p:spPr>
          <a:xfrm>
            <a:off x="1791280" y="5761387"/>
            <a:ext cx="3066417" cy="369332"/>
          </a:xfrm>
          <a:prstGeom prst="rect">
            <a:avLst/>
          </a:prstGeom>
          <a:noFill/>
        </p:spPr>
        <p:txBody>
          <a:bodyPr wrap="none" rtlCol="0">
            <a:spAutoFit/>
          </a:bodyPr>
          <a:lstStyle/>
          <a:p>
            <a:r>
              <a:rPr lang="en-US" dirty="0"/>
              <a:t>Image 1 – emotion recognition</a:t>
            </a:r>
          </a:p>
        </p:txBody>
      </p:sp>
      <p:sp>
        <p:nvSpPr>
          <p:cNvPr id="9" name="TextBox 8">
            <a:extLst>
              <a:ext uri="{FF2B5EF4-FFF2-40B4-BE49-F238E27FC236}">
                <a16:creationId xmlns:a16="http://schemas.microsoft.com/office/drawing/2014/main" id="{618DF617-B996-4678-B0DA-D6C91D397B92}"/>
              </a:ext>
            </a:extLst>
          </p:cNvPr>
          <p:cNvSpPr txBox="1"/>
          <p:nvPr/>
        </p:nvSpPr>
        <p:spPr>
          <a:xfrm>
            <a:off x="6645283" y="5761387"/>
            <a:ext cx="3670941" cy="369332"/>
          </a:xfrm>
          <a:prstGeom prst="rect">
            <a:avLst/>
          </a:prstGeom>
          <a:noFill/>
        </p:spPr>
        <p:txBody>
          <a:bodyPr wrap="none" rtlCol="0">
            <a:spAutoFit/>
          </a:bodyPr>
          <a:lstStyle/>
          <a:p>
            <a:r>
              <a:rPr lang="en-US" dirty="0"/>
              <a:t>Image 2 – Body Structure recognition</a:t>
            </a:r>
          </a:p>
        </p:txBody>
      </p:sp>
    </p:spTree>
    <p:extLst>
      <p:ext uri="{BB962C8B-B14F-4D97-AF65-F5344CB8AC3E}">
        <p14:creationId xmlns:p14="http://schemas.microsoft.com/office/powerpoint/2010/main" val="1231433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BF5A3-58C6-ADB4-AFCD-A60D8931A2CE}"/>
              </a:ext>
            </a:extLst>
          </p:cNvPr>
          <p:cNvSpPr>
            <a:spLocks noGrp="1"/>
          </p:cNvSpPr>
          <p:nvPr>
            <p:ph type="title"/>
          </p:nvPr>
        </p:nvSpPr>
        <p:spPr>
          <a:xfrm>
            <a:off x="5297762" y="329184"/>
            <a:ext cx="6251110" cy="1783080"/>
          </a:xfrm>
        </p:spPr>
        <p:txBody>
          <a:bodyPr anchor="b">
            <a:normAutofit/>
          </a:bodyPr>
          <a:lstStyle/>
          <a:p>
            <a:r>
              <a:rPr lang="en-US" sz="5400" dirty="0">
                <a:latin typeface="Times" pitchFamily="2" charset="0"/>
              </a:rPr>
              <a:t>How it works!</a:t>
            </a:r>
          </a:p>
        </p:txBody>
      </p:sp>
      <p:pic>
        <p:nvPicPr>
          <p:cNvPr id="5" name="Picture 4" descr="Technological background">
            <a:extLst>
              <a:ext uri="{FF2B5EF4-FFF2-40B4-BE49-F238E27FC236}">
                <a16:creationId xmlns:a16="http://schemas.microsoft.com/office/drawing/2014/main" id="{A83F8508-7E0C-FE83-19C4-51D7172B7525}"/>
              </a:ext>
            </a:extLst>
          </p:cNvPr>
          <p:cNvPicPr>
            <a:picLocks noChangeAspect="1"/>
          </p:cNvPicPr>
          <p:nvPr/>
        </p:nvPicPr>
        <p:blipFill rotWithShape="1">
          <a:blip r:embed="rId2"/>
          <a:srcRect l="19867" r="34802"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3" name="Content Placeholder 2">
            <a:extLst>
              <a:ext uri="{FF2B5EF4-FFF2-40B4-BE49-F238E27FC236}">
                <a16:creationId xmlns:a16="http://schemas.microsoft.com/office/drawing/2014/main" id="{35834724-FF62-9D80-0A60-6E406AB12363}"/>
              </a:ext>
            </a:extLst>
          </p:cNvPr>
          <p:cNvSpPr>
            <a:spLocks noGrp="1"/>
          </p:cNvSpPr>
          <p:nvPr>
            <p:ph idx="1"/>
          </p:nvPr>
        </p:nvSpPr>
        <p:spPr>
          <a:xfrm>
            <a:off x="5297762" y="2706624"/>
            <a:ext cx="6251110" cy="3483864"/>
          </a:xfrm>
        </p:spPr>
        <p:txBody>
          <a:bodyPr>
            <a:normAutofit fontScale="77500" lnSpcReduction="20000"/>
          </a:bodyPr>
          <a:lstStyle/>
          <a:p>
            <a:r>
              <a:rPr lang="en-US" sz="2000" dirty="0">
                <a:effectLst/>
                <a:latin typeface="Times" pitchFamily="2" charset="0"/>
              </a:rPr>
              <a:t>Big data </a:t>
            </a:r>
            <a:r>
              <a:rPr lang="en-US" sz="2000" dirty="0">
                <a:latin typeface="Times" pitchFamily="2" charset="0"/>
              </a:rPr>
              <a:t>with </a:t>
            </a:r>
            <a:r>
              <a:rPr lang="en-US" sz="2000" dirty="0">
                <a:effectLst/>
                <a:latin typeface="Times" pitchFamily="2" charset="0"/>
              </a:rPr>
              <a:t>large amounts of information, like a massive collection of images, from various sources.</a:t>
            </a:r>
          </a:p>
          <a:p>
            <a:r>
              <a:rPr lang="en-US" sz="2000" dirty="0">
                <a:effectLst/>
                <a:latin typeface="Times" pitchFamily="2" charset="0"/>
              </a:rPr>
              <a:t>Since there are so many images, they need to be stored in super computers that can handle big data. These systems store the images in a way that allows for quick access and processing.</a:t>
            </a:r>
          </a:p>
          <a:p>
            <a:r>
              <a:rPr lang="en-US" sz="2000" dirty="0">
                <a:effectLst/>
                <a:latin typeface="Times" pitchFamily="2" charset="0"/>
              </a:rPr>
              <a:t>Once the images are stored, algorithms are used to process them. This means performing tasks like improving image quality, detecting objects in images, or finding similarities between different images.</a:t>
            </a:r>
          </a:p>
          <a:p>
            <a:r>
              <a:rPr lang="en-US" sz="2000" dirty="0">
                <a:latin typeface="Times" pitchFamily="2" charset="0"/>
              </a:rPr>
              <a:t>With image processing in big data analytics, we can look for patterns or trends across thousands or even millions of images. </a:t>
            </a:r>
          </a:p>
          <a:p>
            <a:r>
              <a:rPr lang="en-US" sz="2000" dirty="0">
                <a:latin typeface="Times" pitchFamily="2" charset="0"/>
              </a:rPr>
              <a:t>In big data analytics, we can use machine learning techniques. It's like teaching computers to recognize and understand images on their own. For example, we can train a computer to recognize cats in pictures by showing it many cat images until it learns what cats look like.</a:t>
            </a:r>
          </a:p>
          <a:p>
            <a:endParaRPr lang="en-US" sz="1400" dirty="0">
              <a:latin typeface="Helvetica Neue" panose="02000503000000020004" pitchFamily="2" charset="0"/>
            </a:endParaRPr>
          </a:p>
          <a:p>
            <a:endParaRPr lang="en-US" sz="1400" dirty="0">
              <a:latin typeface="Helvetica Neue" panose="02000503000000020004" pitchFamily="2" charset="0"/>
            </a:endParaRPr>
          </a:p>
          <a:p>
            <a:endParaRPr lang="en-US" sz="1400" dirty="0">
              <a:effectLst/>
              <a:latin typeface="Helvetica Neue" panose="02000503000000020004" pitchFamily="2" charset="0"/>
            </a:endParaRPr>
          </a:p>
          <a:p>
            <a:endParaRPr lang="en-US" sz="1400" dirty="0">
              <a:effectLst/>
              <a:latin typeface="Helvetica Neue" panose="02000503000000020004" pitchFamily="2" charset="0"/>
            </a:endParaRPr>
          </a:p>
          <a:p>
            <a:endParaRPr lang="en-US" sz="1400" dirty="0">
              <a:effectLst/>
              <a:latin typeface="Helvetica Neue" panose="02000503000000020004" pitchFamily="2" charset="0"/>
            </a:endParaRPr>
          </a:p>
          <a:p>
            <a:endParaRPr lang="en-US" sz="1400" dirty="0">
              <a:effectLst/>
              <a:latin typeface="Helvetica Neue" panose="02000503000000020004" pitchFamily="2" charset="0"/>
            </a:endParaRPr>
          </a:p>
          <a:p>
            <a:endParaRPr lang="en-US" sz="1400" dirty="0">
              <a:effectLst/>
              <a:latin typeface="Helvetica Neue" panose="02000503000000020004" pitchFamily="2" charset="0"/>
            </a:endParaRPr>
          </a:p>
          <a:p>
            <a:endParaRPr lang="en-US" sz="1400" dirty="0"/>
          </a:p>
        </p:txBody>
      </p:sp>
    </p:spTree>
    <p:extLst>
      <p:ext uri="{BB962C8B-B14F-4D97-AF65-F5344CB8AC3E}">
        <p14:creationId xmlns:p14="http://schemas.microsoft.com/office/powerpoint/2010/main" val="3352963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62660-C782-A90A-A047-73BF65DD7713}"/>
              </a:ext>
            </a:extLst>
          </p:cNvPr>
          <p:cNvSpPr>
            <a:spLocks noGrp="1"/>
          </p:cNvSpPr>
          <p:nvPr>
            <p:ph type="title"/>
          </p:nvPr>
        </p:nvSpPr>
        <p:spPr>
          <a:xfrm>
            <a:off x="572493" y="238539"/>
            <a:ext cx="11018520" cy="1434415"/>
          </a:xfrm>
        </p:spPr>
        <p:txBody>
          <a:bodyPr anchor="b">
            <a:normAutofit/>
          </a:bodyPr>
          <a:lstStyle/>
          <a:p>
            <a:r>
              <a:rPr lang="en-US" sz="4600" dirty="0">
                <a:effectLst/>
                <a:latin typeface="Times" pitchFamily="2" charset="0"/>
              </a:rPr>
              <a:t>Convolutional Neural Networks (CNNs)</a:t>
            </a:r>
            <a:br>
              <a:rPr lang="en-US" sz="4600" dirty="0">
                <a:effectLst/>
                <a:latin typeface="Times" pitchFamily="2" charset="0"/>
              </a:rPr>
            </a:br>
            <a:endParaRPr lang="en-US" sz="4600" dirty="0">
              <a:latin typeface="Times" pitchFamily="2" charset="0"/>
            </a:endParaRPr>
          </a:p>
        </p:txBody>
      </p:sp>
      <p:sp>
        <p:nvSpPr>
          <p:cNvPr id="3" name="Content Placeholder 2">
            <a:extLst>
              <a:ext uri="{FF2B5EF4-FFF2-40B4-BE49-F238E27FC236}">
                <a16:creationId xmlns:a16="http://schemas.microsoft.com/office/drawing/2014/main" id="{7D8AEA75-EBD4-46D4-FC8E-2434A2B90095}"/>
              </a:ext>
            </a:extLst>
          </p:cNvPr>
          <p:cNvSpPr>
            <a:spLocks noGrp="1"/>
          </p:cNvSpPr>
          <p:nvPr>
            <p:ph idx="1"/>
          </p:nvPr>
        </p:nvSpPr>
        <p:spPr>
          <a:xfrm>
            <a:off x="276447" y="1562986"/>
            <a:ext cx="7009598" cy="4627502"/>
          </a:xfrm>
        </p:spPr>
        <p:txBody>
          <a:bodyPr anchor="t">
            <a:normAutofit fontScale="92500" lnSpcReduction="20000"/>
          </a:bodyPr>
          <a:lstStyle/>
          <a:p>
            <a:r>
              <a:rPr lang="en-US" sz="1800" dirty="0">
                <a:effectLst/>
                <a:latin typeface="Times" pitchFamily="2" charset="0"/>
              </a:rPr>
              <a:t>Input: Multi-dimensional array representing an image or a collection of images.</a:t>
            </a:r>
          </a:p>
          <a:p>
            <a:r>
              <a:rPr lang="en-US" sz="1800" dirty="0">
                <a:effectLst/>
                <a:latin typeface="Times" pitchFamily="2" charset="0"/>
              </a:rPr>
              <a:t>Output: Prediction or analysis result relevant to the task, such as class probabilities.</a:t>
            </a:r>
          </a:p>
          <a:p>
            <a:r>
              <a:rPr lang="en-US" sz="1800" dirty="0">
                <a:latin typeface="Times" pitchFamily="2" charset="0"/>
              </a:rPr>
              <a:t>Images are typically represented as matrices or tensors, where each element of the matrix corresponds to a pixel value. For grayscale images, the matrix is two-dimensional, with each element representing the intensity of the pixel. For color images, the matrix is three-dimensional, with each element representing the intensity of a specific color channel (e.g., red, green, and blue).</a:t>
            </a:r>
          </a:p>
          <a:p>
            <a:r>
              <a:rPr lang="en-US" sz="1800" dirty="0">
                <a:latin typeface="Times" pitchFamily="2" charset="0"/>
              </a:rPr>
              <a:t>Therefore, a "multi-dimensional array representing an image or a collection of images" refers to the numerical data structure that holds the pixel values of one or more images.</a:t>
            </a:r>
          </a:p>
          <a:p>
            <a:r>
              <a:rPr lang="en-US" sz="1800" dirty="0">
                <a:latin typeface="Times" pitchFamily="2" charset="0"/>
              </a:rPr>
              <a:t>The output of a Convolutional Neural Network (CNN) refers to the information or results generated by the network based on the input image(s) and the specific task it is designed for.</a:t>
            </a:r>
          </a:p>
          <a:p>
            <a:r>
              <a:rPr lang="en-US" sz="1800" dirty="0">
                <a:latin typeface="Times" pitchFamily="2" charset="0"/>
              </a:rPr>
              <a:t>For image classification, the output could be class probabilities, which are the likelihoods assigned to different categories or labels. For example, if the CNN is trained to classify images of animals, the output might include the probabilities of the input image being a cat, dog, or bird.</a:t>
            </a:r>
          </a:p>
          <a:p>
            <a:pPr marL="0" indent="0">
              <a:buNone/>
            </a:pPr>
            <a:endParaRPr lang="en-US" sz="1400" dirty="0">
              <a:effectLst/>
              <a:latin typeface="Times" pitchFamily="2" charset="0"/>
            </a:endParaRPr>
          </a:p>
          <a:p>
            <a:endParaRPr lang="en-US" sz="1400" dirty="0">
              <a:effectLst/>
              <a:latin typeface="Times" pitchFamily="2" charset="0"/>
            </a:endParaRPr>
          </a:p>
          <a:p>
            <a:endParaRPr lang="en-US" sz="1400" dirty="0">
              <a:latin typeface="Times" pitchFamily="2" charset="0"/>
            </a:endParaRPr>
          </a:p>
          <a:p>
            <a:endParaRPr lang="en-US" sz="1400" dirty="0">
              <a:effectLst/>
              <a:latin typeface="Times" pitchFamily="2" charset="0"/>
            </a:endParaRPr>
          </a:p>
          <a:p>
            <a:endParaRPr lang="en-US" sz="1400" dirty="0">
              <a:latin typeface="Times" pitchFamily="2" charset="0"/>
            </a:endParaRPr>
          </a:p>
        </p:txBody>
      </p:sp>
      <p:pic>
        <p:nvPicPr>
          <p:cNvPr id="5" name="Picture 4" descr="Technological background">
            <a:extLst>
              <a:ext uri="{FF2B5EF4-FFF2-40B4-BE49-F238E27FC236}">
                <a16:creationId xmlns:a16="http://schemas.microsoft.com/office/drawing/2014/main" id="{FB9D50AB-B5EC-169B-6CE3-75FADAF423EE}"/>
              </a:ext>
            </a:extLst>
          </p:cNvPr>
          <p:cNvPicPr>
            <a:picLocks noChangeAspect="1"/>
          </p:cNvPicPr>
          <p:nvPr/>
        </p:nvPicPr>
        <p:blipFill rotWithShape="1">
          <a:blip r:embed="rId2"/>
          <a:srcRect l="10680" r="25104" b="2"/>
          <a:stretch/>
        </p:blipFill>
        <p:spPr>
          <a:xfrm>
            <a:off x="7273397" y="1460303"/>
            <a:ext cx="4346110" cy="4517534"/>
          </a:xfrm>
          <a:prstGeom prst="rect">
            <a:avLst/>
          </a:prstGeom>
        </p:spPr>
      </p:pic>
    </p:spTree>
    <p:extLst>
      <p:ext uri="{BB962C8B-B14F-4D97-AF65-F5344CB8AC3E}">
        <p14:creationId xmlns:p14="http://schemas.microsoft.com/office/powerpoint/2010/main" val="47278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E8418-5C4A-4C50-814F-BFA31AA5809C}"/>
              </a:ext>
            </a:extLst>
          </p:cNvPr>
          <p:cNvSpPr>
            <a:spLocks noGrp="1"/>
          </p:cNvSpPr>
          <p:nvPr>
            <p:ph type="title"/>
          </p:nvPr>
        </p:nvSpPr>
        <p:spPr/>
        <p:txBody>
          <a:bodyPr/>
          <a:lstStyle/>
          <a:p>
            <a:r>
              <a:rPr lang="en-US" dirty="0"/>
              <a:t>Popular Algorithms </a:t>
            </a:r>
          </a:p>
        </p:txBody>
      </p:sp>
      <p:sp>
        <p:nvSpPr>
          <p:cNvPr id="3" name="Content Placeholder 2">
            <a:extLst>
              <a:ext uri="{FF2B5EF4-FFF2-40B4-BE49-F238E27FC236}">
                <a16:creationId xmlns:a16="http://schemas.microsoft.com/office/drawing/2014/main" id="{F7FD6A30-A85B-424C-BEB0-86DC67BD01D7}"/>
              </a:ext>
            </a:extLst>
          </p:cNvPr>
          <p:cNvSpPr>
            <a:spLocks noGrp="1"/>
          </p:cNvSpPr>
          <p:nvPr>
            <p:ph idx="1"/>
          </p:nvPr>
        </p:nvSpPr>
        <p:spPr/>
        <p:txBody>
          <a:bodyPr>
            <a:normAutofit/>
          </a:bodyPr>
          <a:lstStyle/>
          <a:p>
            <a:pPr>
              <a:buFont typeface="+mj-lt"/>
              <a:buAutoNum type="arabicPeriod"/>
            </a:pPr>
            <a:r>
              <a:rPr lang="en-US" sz="2000" dirty="0"/>
              <a:t>Convolutional Neural Networks (CNNs)</a:t>
            </a:r>
          </a:p>
          <a:p>
            <a:pPr>
              <a:buFont typeface="+mj-lt"/>
              <a:buAutoNum type="arabicPeriod"/>
            </a:pPr>
            <a:r>
              <a:rPr lang="en-US" sz="2000" dirty="0"/>
              <a:t>Long Short Term Memory Networks (LSTMs)</a:t>
            </a:r>
          </a:p>
          <a:p>
            <a:pPr>
              <a:buFont typeface="+mj-lt"/>
              <a:buAutoNum type="arabicPeriod"/>
            </a:pPr>
            <a:r>
              <a:rPr lang="en-US" sz="2000" dirty="0"/>
              <a:t>Recurrent Neural Networks (RNNs)</a:t>
            </a:r>
          </a:p>
          <a:p>
            <a:pPr>
              <a:buFont typeface="+mj-lt"/>
              <a:buAutoNum type="arabicPeriod"/>
            </a:pPr>
            <a:r>
              <a:rPr lang="en-US" sz="2000" dirty="0"/>
              <a:t>Generative Adversarial Networks (GANs)</a:t>
            </a:r>
          </a:p>
          <a:p>
            <a:pPr>
              <a:buFont typeface="+mj-lt"/>
              <a:buAutoNum type="arabicPeriod"/>
            </a:pPr>
            <a:r>
              <a:rPr lang="en-US" sz="2000" dirty="0"/>
              <a:t>Radial Basis Function Networks (RBFNs)</a:t>
            </a:r>
          </a:p>
          <a:p>
            <a:pPr>
              <a:buFont typeface="+mj-lt"/>
              <a:buAutoNum type="arabicPeriod"/>
            </a:pPr>
            <a:r>
              <a:rPr lang="en-US" sz="2000" dirty="0"/>
              <a:t>Multilayer </a:t>
            </a:r>
            <a:r>
              <a:rPr lang="en-US" sz="2000" dirty="0" err="1"/>
              <a:t>Perceptrons</a:t>
            </a:r>
            <a:r>
              <a:rPr lang="en-US" sz="2000" dirty="0"/>
              <a:t> (MLPs)</a:t>
            </a:r>
          </a:p>
          <a:p>
            <a:pPr>
              <a:buFont typeface="+mj-lt"/>
              <a:buAutoNum type="arabicPeriod"/>
            </a:pPr>
            <a:r>
              <a:rPr lang="en-US" sz="2000" dirty="0"/>
              <a:t>Self Organizing Maps (SOMs)</a:t>
            </a:r>
          </a:p>
          <a:p>
            <a:pPr>
              <a:buFont typeface="+mj-lt"/>
              <a:buAutoNum type="arabicPeriod"/>
            </a:pPr>
            <a:r>
              <a:rPr lang="en-US" sz="2000" dirty="0"/>
              <a:t>Deep Belief Networks (DBNs)</a:t>
            </a:r>
          </a:p>
          <a:p>
            <a:pPr>
              <a:buFont typeface="+mj-lt"/>
              <a:buAutoNum type="arabicPeriod"/>
            </a:pPr>
            <a:r>
              <a:rPr lang="en-US" sz="2000" dirty="0"/>
              <a:t>Restricted Boltzmann Machines( RBMs)</a:t>
            </a:r>
          </a:p>
          <a:p>
            <a:pPr>
              <a:buFont typeface="+mj-lt"/>
              <a:buAutoNum type="arabicPeriod"/>
            </a:pPr>
            <a:r>
              <a:rPr lang="en-US" sz="2000" dirty="0"/>
              <a:t>Autoencoders</a:t>
            </a:r>
          </a:p>
          <a:p>
            <a:endParaRPr lang="en-US" dirty="0"/>
          </a:p>
        </p:txBody>
      </p:sp>
    </p:spTree>
    <p:extLst>
      <p:ext uri="{BB962C8B-B14F-4D97-AF65-F5344CB8AC3E}">
        <p14:creationId xmlns:p14="http://schemas.microsoft.com/office/powerpoint/2010/main" val="3341742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FB1F9-F0B4-4494-B99E-7F80958C8E5D}"/>
              </a:ext>
            </a:extLst>
          </p:cNvPr>
          <p:cNvSpPr>
            <a:spLocks noGrp="1"/>
          </p:cNvSpPr>
          <p:nvPr>
            <p:ph type="title"/>
          </p:nvPr>
        </p:nvSpPr>
        <p:spPr/>
        <p:txBody>
          <a:bodyPr/>
          <a:lstStyle/>
          <a:p>
            <a:r>
              <a:rPr lang="en-US" dirty="0"/>
              <a:t>Image Processing in Sports</a:t>
            </a:r>
          </a:p>
        </p:txBody>
      </p:sp>
      <p:pic>
        <p:nvPicPr>
          <p:cNvPr id="4" name="Content Placeholder 3">
            <a:extLst>
              <a:ext uri="{FF2B5EF4-FFF2-40B4-BE49-F238E27FC236}">
                <a16:creationId xmlns:a16="http://schemas.microsoft.com/office/drawing/2014/main" id="{6CE4767E-E5C6-47E6-A4E7-522D415F7CB2}"/>
              </a:ext>
            </a:extLst>
          </p:cNvPr>
          <p:cNvPicPr>
            <a:picLocks noGrp="1"/>
          </p:cNvPicPr>
          <p:nvPr>
            <p:ph idx="1"/>
          </p:nvPr>
        </p:nvPicPr>
        <p:blipFill rotWithShape="1">
          <a:blip r:embed="rId2"/>
          <a:srcRect b="7123"/>
          <a:stretch/>
        </p:blipFill>
        <p:spPr bwMode="auto">
          <a:xfrm>
            <a:off x="838200" y="1981469"/>
            <a:ext cx="4888678" cy="2895062"/>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8354FF4A-1AC6-4A85-9218-8E2E62436344}"/>
              </a:ext>
            </a:extLst>
          </p:cNvPr>
          <p:cNvPicPr/>
          <p:nvPr/>
        </p:nvPicPr>
        <p:blipFill>
          <a:blip r:embed="rId3"/>
          <a:stretch>
            <a:fillRect/>
          </a:stretch>
        </p:blipFill>
        <p:spPr>
          <a:xfrm>
            <a:off x="5726878" y="1981469"/>
            <a:ext cx="5626922" cy="2895062"/>
          </a:xfrm>
          <a:prstGeom prst="rect">
            <a:avLst/>
          </a:prstGeom>
        </p:spPr>
      </p:pic>
      <p:sp>
        <p:nvSpPr>
          <p:cNvPr id="6" name="TextBox 5">
            <a:extLst>
              <a:ext uri="{FF2B5EF4-FFF2-40B4-BE49-F238E27FC236}">
                <a16:creationId xmlns:a16="http://schemas.microsoft.com/office/drawing/2014/main" id="{C755412D-4F3A-4803-8F4A-DD2666929FA5}"/>
              </a:ext>
            </a:extLst>
          </p:cNvPr>
          <p:cNvSpPr txBox="1"/>
          <p:nvPr/>
        </p:nvSpPr>
        <p:spPr>
          <a:xfrm>
            <a:off x="1740514" y="4972784"/>
            <a:ext cx="3154582" cy="369332"/>
          </a:xfrm>
          <a:prstGeom prst="rect">
            <a:avLst/>
          </a:prstGeom>
          <a:noFill/>
        </p:spPr>
        <p:txBody>
          <a:bodyPr wrap="none" rtlCol="0">
            <a:spAutoFit/>
          </a:bodyPr>
          <a:lstStyle/>
          <a:p>
            <a:r>
              <a:rPr lang="en-US" dirty="0"/>
              <a:t>Leg Before Wicket (LBW) check</a:t>
            </a:r>
          </a:p>
        </p:txBody>
      </p:sp>
      <p:sp>
        <p:nvSpPr>
          <p:cNvPr id="7" name="TextBox 6">
            <a:extLst>
              <a:ext uri="{FF2B5EF4-FFF2-40B4-BE49-F238E27FC236}">
                <a16:creationId xmlns:a16="http://schemas.microsoft.com/office/drawing/2014/main" id="{64354397-33FC-4C4B-9120-2F7A3F18B2DB}"/>
              </a:ext>
            </a:extLst>
          </p:cNvPr>
          <p:cNvSpPr txBox="1"/>
          <p:nvPr/>
        </p:nvSpPr>
        <p:spPr>
          <a:xfrm>
            <a:off x="7782278" y="4972784"/>
            <a:ext cx="1516121" cy="369332"/>
          </a:xfrm>
          <a:prstGeom prst="rect">
            <a:avLst/>
          </a:prstGeom>
          <a:noFill/>
        </p:spPr>
        <p:txBody>
          <a:bodyPr wrap="none" rtlCol="0">
            <a:spAutoFit/>
          </a:bodyPr>
          <a:lstStyle/>
          <a:p>
            <a:r>
              <a:rPr lang="en-US" dirty="0"/>
              <a:t>Off-side check</a:t>
            </a:r>
          </a:p>
        </p:txBody>
      </p:sp>
    </p:spTree>
    <p:extLst>
      <p:ext uri="{BB962C8B-B14F-4D97-AF65-F5344CB8AC3E}">
        <p14:creationId xmlns:p14="http://schemas.microsoft.com/office/powerpoint/2010/main" val="2036998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6C00C-BFC8-554F-21DD-CF124208D3B5}"/>
              </a:ext>
            </a:extLst>
          </p:cNvPr>
          <p:cNvSpPr>
            <a:spLocks noGrp="1"/>
          </p:cNvSpPr>
          <p:nvPr>
            <p:ph type="title"/>
          </p:nvPr>
        </p:nvSpPr>
        <p:spPr/>
        <p:txBody>
          <a:bodyPr/>
          <a:lstStyle/>
          <a:p>
            <a:r>
              <a:rPr lang="en-CN" dirty="0"/>
              <a:t>Why Image Processing matters</a:t>
            </a:r>
          </a:p>
        </p:txBody>
      </p:sp>
      <p:sp>
        <p:nvSpPr>
          <p:cNvPr id="3" name="Content Placeholder 2">
            <a:extLst>
              <a:ext uri="{FF2B5EF4-FFF2-40B4-BE49-F238E27FC236}">
                <a16:creationId xmlns:a16="http://schemas.microsoft.com/office/drawing/2014/main" id="{DEEA0527-E33C-5D87-8336-E3216F6F0D90}"/>
              </a:ext>
            </a:extLst>
          </p:cNvPr>
          <p:cNvSpPr>
            <a:spLocks noGrp="1"/>
          </p:cNvSpPr>
          <p:nvPr>
            <p:ph idx="1"/>
          </p:nvPr>
        </p:nvSpPr>
        <p:spPr/>
        <p:txBody>
          <a:bodyPr/>
          <a:lstStyle/>
          <a:p>
            <a:endParaRPr lang="en-CN" dirty="0"/>
          </a:p>
        </p:txBody>
      </p:sp>
      <p:pic>
        <p:nvPicPr>
          <p:cNvPr id="1032" name="Picture 8">
            <a:extLst>
              <a:ext uri="{FF2B5EF4-FFF2-40B4-BE49-F238E27FC236}">
                <a16:creationId xmlns:a16="http://schemas.microsoft.com/office/drawing/2014/main" id="{6C9C7AA6-32B8-A018-3E07-7E2C258C66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8514" y="1819504"/>
            <a:ext cx="3868705" cy="3571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B23814-9765-6E43-EDC4-7943D187DC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803" y="1849997"/>
            <a:ext cx="4408842" cy="276554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EA087B3-16CC-27E4-966C-3BB58CF77627}"/>
              </a:ext>
            </a:extLst>
          </p:cNvPr>
          <p:cNvSpPr txBox="1"/>
          <p:nvPr/>
        </p:nvSpPr>
        <p:spPr>
          <a:xfrm>
            <a:off x="1179285" y="4642758"/>
            <a:ext cx="2794000" cy="215444"/>
          </a:xfrm>
          <a:prstGeom prst="rect">
            <a:avLst/>
          </a:prstGeom>
          <a:noFill/>
        </p:spPr>
        <p:txBody>
          <a:bodyPr wrap="square" rtlCol="0">
            <a:spAutoFit/>
          </a:bodyPr>
          <a:lstStyle/>
          <a:p>
            <a:r>
              <a:rPr lang="en-US" sz="800" b="0" i="1" dirty="0">
                <a:solidFill>
                  <a:srgbClr val="2D2D2D"/>
                </a:solidFill>
                <a:effectLst/>
              </a:rPr>
              <a:t>Figure 1</a:t>
            </a:r>
            <a:r>
              <a:rPr lang="en-US" sz="800" i="1" dirty="0">
                <a:solidFill>
                  <a:srgbClr val="2D2D2D"/>
                </a:solidFill>
              </a:rPr>
              <a:t>. Boston Marathon explosions from Wikipedia</a:t>
            </a:r>
            <a:endParaRPr lang="en-CN" sz="800" i="1" dirty="0">
              <a:solidFill>
                <a:srgbClr val="2D2D2D"/>
              </a:solidFill>
            </a:endParaRPr>
          </a:p>
        </p:txBody>
      </p:sp>
      <p:sp>
        <p:nvSpPr>
          <p:cNvPr id="8" name="TextBox 7">
            <a:extLst>
              <a:ext uri="{FF2B5EF4-FFF2-40B4-BE49-F238E27FC236}">
                <a16:creationId xmlns:a16="http://schemas.microsoft.com/office/drawing/2014/main" id="{12581F28-5C7C-142D-81BD-9D77F1526815}"/>
              </a:ext>
            </a:extLst>
          </p:cNvPr>
          <p:cNvSpPr txBox="1"/>
          <p:nvPr/>
        </p:nvSpPr>
        <p:spPr>
          <a:xfrm>
            <a:off x="6810829" y="5383444"/>
            <a:ext cx="2794000" cy="215444"/>
          </a:xfrm>
          <a:prstGeom prst="rect">
            <a:avLst/>
          </a:prstGeom>
          <a:noFill/>
        </p:spPr>
        <p:txBody>
          <a:bodyPr wrap="square" rtlCol="0">
            <a:spAutoFit/>
          </a:bodyPr>
          <a:lstStyle/>
          <a:p>
            <a:r>
              <a:rPr lang="en-US" sz="800" b="0" i="1" dirty="0">
                <a:solidFill>
                  <a:srgbClr val="2D2D2D"/>
                </a:solidFill>
                <a:effectLst/>
              </a:rPr>
              <a:t>Figure 2.</a:t>
            </a:r>
            <a:r>
              <a:rPr lang="en-US" sz="800" b="0" i="1" dirty="0">
                <a:solidFill>
                  <a:srgbClr val="202122"/>
                </a:solidFill>
                <a:effectLst/>
              </a:rPr>
              <a:t> Boston Marathon bombings map from Wikipedia</a:t>
            </a:r>
            <a:endParaRPr lang="en-CN" sz="800" i="1" dirty="0">
              <a:solidFill>
                <a:srgbClr val="2D2D2D"/>
              </a:solidFill>
            </a:endParaRPr>
          </a:p>
        </p:txBody>
      </p:sp>
    </p:spTree>
    <p:extLst>
      <p:ext uri="{BB962C8B-B14F-4D97-AF65-F5344CB8AC3E}">
        <p14:creationId xmlns:p14="http://schemas.microsoft.com/office/powerpoint/2010/main" val="2499843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1A679-E221-307C-F753-F10DA938CC02}"/>
              </a:ext>
            </a:extLst>
          </p:cNvPr>
          <p:cNvSpPr>
            <a:spLocks noGrp="1"/>
          </p:cNvSpPr>
          <p:nvPr>
            <p:ph type="title"/>
          </p:nvPr>
        </p:nvSpPr>
        <p:spPr/>
        <p:txBody>
          <a:bodyPr/>
          <a:lstStyle/>
          <a:p>
            <a:r>
              <a:rPr lang="en-CN" dirty="0"/>
              <a:t>How Image Processing works</a:t>
            </a:r>
          </a:p>
        </p:txBody>
      </p:sp>
      <p:sp>
        <p:nvSpPr>
          <p:cNvPr id="9" name="Content Placeholder 8">
            <a:extLst>
              <a:ext uri="{FF2B5EF4-FFF2-40B4-BE49-F238E27FC236}">
                <a16:creationId xmlns:a16="http://schemas.microsoft.com/office/drawing/2014/main" id="{089F4982-398D-10BD-7BF5-E590C024F6D0}"/>
              </a:ext>
            </a:extLst>
          </p:cNvPr>
          <p:cNvSpPr>
            <a:spLocks noGrp="1"/>
          </p:cNvSpPr>
          <p:nvPr>
            <p:ph idx="1"/>
          </p:nvPr>
        </p:nvSpPr>
        <p:spPr>
          <a:xfrm>
            <a:off x="838200" y="1825625"/>
            <a:ext cx="11034498" cy="4351338"/>
          </a:xfrm>
        </p:spPr>
        <p:txBody>
          <a:bodyPr vert="horz" lIns="91440" tIns="45720" rIns="91440" bIns="45720" rtlCol="0" anchor="t">
            <a:normAutofit/>
          </a:bodyPr>
          <a:lstStyle/>
          <a:p>
            <a:r>
              <a:rPr lang="en-CN" sz="2000" kern="100" dirty="0">
                <a:ea typeface="DengXian"/>
                <a:cs typeface="Times New Roman"/>
              </a:rPr>
              <a:t>Data Preprocessing: resizing, normalization, denoising, filtering</a:t>
            </a:r>
            <a:endParaRPr lang="en-US" sz="2000" kern="100" dirty="0">
              <a:ea typeface="DengXian"/>
              <a:cs typeface="Times New Roman"/>
            </a:endParaRPr>
          </a:p>
          <a:p>
            <a:r>
              <a:rPr lang="en-CN" sz="2000" kern="100" dirty="0">
                <a:ea typeface="DengXian"/>
                <a:cs typeface="Times New Roman"/>
              </a:rPr>
              <a:t>Object Detection</a:t>
            </a:r>
            <a:r>
              <a:rPr lang="en-US" sz="2000" kern="100" dirty="0">
                <a:ea typeface="DengXian"/>
                <a:cs typeface="Times New Roman"/>
              </a:rPr>
              <a:t>: </a:t>
            </a:r>
            <a:r>
              <a:rPr lang="en-CN" sz="2000" kern="100" dirty="0">
                <a:ea typeface="DengXian"/>
                <a:cs typeface="Times New Roman"/>
              </a:rPr>
              <a:t>Convolutional neural networks (CNNs). </a:t>
            </a:r>
            <a:endParaRPr lang="en-CN" sz="2000" kern="100" dirty="0">
              <a:ea typeface="DengXian" panose="02010600030101010101" pitchFamily="2" charset="-122"/>
              <a:cs typeface="Times New Roman" panose="02020603050405020304" pitchFamily="18" charset="0"/>
            </a:endParaRPr>
          </a:p>
          <a:p>
            <a:pPr lvl="1"/>
            <a:r>
              <a:rPr lang="en-CN" sz="2000" kern="100" dirty="0">
                <a:ea typeface="DengXian" panose="02010600030101010101" pitchFamily="2" charset="-122"/>
                <a:cs typeface="Times New Roman" panose="02020603050405020304" pitchFamily="18" charset="0"/>
              </a:rPr>
              <a:t>Training a CNN model on a large labeled dataset, where images are annotated with bounding boxes around objects of interest.</a:t>
            </a:r>
          </a:p>
          <a:p>
            <a:pPr lvl="1"/>
            <a:r>
              <a:rPr lang="en-CN" sz="2000" kern="100" dirty="0">
                <a:ea typeface="DengXian"/>
                <a:cs typeface="Times New Roman"/>
              </a:rPr>
              <a:t>Model learns to recognize patterns.</a:t>
            </a:r>
          </a:p>
          <a:p>
            <a:pPr lvl="1"/>
            <a:r>
              <a:rPr lang="en-CN" sz="2000" kern="100" dirty="0">
                <a:ea typeface="DengXian" panose="02010600030101010101" pitchFamily="2" charset="-122"/>
                <a:cs typeface="Times New Roman" panose="02020603050405020304" pitchFamily="18" charset="0"/>
              </a:rPr>
              <a:t>Model classifies each object into predefined classes.</a:t>
            </a:r>
          </a:p>
          <a:p>
            <a:r>
              <a:rPr lang="en-CN" sz="2000" kern="100" dirty="0">
                <a:ea typeface="DengXian"/>
                <a:cs typeface="Times New Roman"/>
              </a:rPr>
              <a:t>Pattern recognition: identify patterns or anomalies </a:t>
            </a:r>
            <a:endParaRPr lang="en-CN" sz="2000" kern="100" dirty="0">
              <a:ea typeface="DengXian" panose="02010600030101010101" pitchFamily="2" charset="-122"/>
              <a:cs typeface="Times New Roman" panose="02020603050405020304" pitchFamily="18" charset="0"/>
            </a:endParaRPr>
          </a:p>
          <a:p>
            <a:pPr lvl="1"/>
            <a:r>
              <a:rPr lang="en-CN" sz="2000" kern="100" dirty="0">
                <a:ea typeface="DengXian" panose="02010600030101010101" pitchFamily="2" charset="-122"/>
                <a:cs typeface="Times New Roman" panose="02020603050405020304" pitchFamily="18" charset="0"/>
              </a:rPr>
              <a:t>Template matching: </a:t>
            </a:r>
            <a:r>
              <a:rPr lang="en-US" sz="2000" kern="100" dirty="0">
                <a:ea typeface="DengXian" panose="02010600030101010101" pitchFamily="2" charset="-122"/>
                <a:cs typeface="Times New Roman" panose="02020603050405020304" pitchFamily="18" charset="0"/>
              </a:rPr>
              <a:t>predefined template image is compared to different regions of an input image </a:t>
            </a:r>
            <a:endParaRPr lang="en-CN" sz="2000" kern="100" dirty="0">
              <a:ea typeface="DengXian" panose="02010600030101010101" pitchFamily="2" charset="-122"/>
              <a:cs typeface="Times New Roman" panose="02020603050405020304" pitchFamily="18" charset="0"/>
            </a:endParaRPr>
          </a:p>
          <a:p>
            <a:pPr lvl="1"/>
            <a:r>
              <a:rPr lang="en-US" sz="2000" kern="100" dirty="0">
                <a:ea typeface="DengXian" panose="02010600030101010101" pitchFamily="2" charset="-122"/>
                <a:cs typeface="Times New Roman" panose="02020603050405020304" pitchFamily="18" charset="0"/>
              </a:rPr>
              <a:t>Feature extraction: extract relevant features that represent patterns or objects</a:t>
            </a:r>
          </a:p>
          <a:p>
            <a:pPr lvl="1"/>
            <a:r>
              <a:rPr lang="en-US" sz="2000" kern="100" dirty="0">
                <a:ea typeface="DengXian" panose="02010600030101010101" pitchFamily="2" charset="-122"/>
                <a:cs typeface="Times New Roman" panose="02020603050405020304" pitchFamily="18" charset="0"/>
              </a:rPr>
              <a:t>Machine Learning: train models to automatically classify objects in new images based on learned patterns.</a:t>
            </a:r>
          </a:p>
          <a:p>
            <a:pPr lvl="1"/>
            <a:endParaRPr lang="en-CN" sz="2000" kern="100" dirty="0">
              <a:ea typeface="DengXian" panose="02010600030101010101" pitchFamily="2" charset="-122"/>
              <a:cs typeface="Times New Roman" panose="02020603050405020304" pitchFamily="18" charset="0"/>
            </a:endParaRPr>
          </a:p>
          <a:p>
            <a:pPr lvl="1"/>
            <a:endParaRPr lang="en-CN" sz="2000" kern="100" dirty="0">
              <a:ea typeface="DengXian" panose="02010600030101010101" pitchFamily="2" charset="-122"/>
              <a:cs typeface="Times New Roman" panose="02020603050405020304" pitchFamily="18" charset="0"/>
            </a:endParaRPr>
          </a:p>
          <a:p>
            <a:pPr lvl="1"/>
            <a:endParaRPr lang="en-CN" sz="2000" kern="100" dirty="0">
              <a:effectLst/>
              <a:latin typeface="Times New Roman" panose="02020603050405020304" pitchFamily="18" charset="0"/>
              <a:ea typeface="DengXian" panose="02010600030101010101" pitchFamily="2" charset="-122"/>
              <a:cs typeface="Times New Roman" panose="02020603050405020304" pitchFamily="18" charset="0"/>
            </a:endParaRPr>
          </a:p>
          <a:p>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a:p>
            <a:pPr lvl="1"/>
            <a:endParaRPr lang="en-CN" sz="1400" dirty="0">
              <a:effectLst/>
              <a:ea typeface="DengXian" panose="02010600030101010101" pitchFamily="2" charset="-122"/>
            </a:endParaRPr>
          </a:p>
          <a:p>
            <a:pPr lvl="1"/>
            <a:endParaRPr lang="en-CN" sz="1400" dirty="0">
              <a:effectLst/>
              <a:latin typeface="Times New Roman" panose="02020603050405020304" pitchFamily="18" charset="0"/>
              <a:ea typeface="DengXian" panose="02010600030101010101" pitchFamily="2" charset="-122"/>
            </a:endParaRPr>
          </a:p>
          <a:p>
            <a:pPr lvl="1"/>
            <a:endParaRPr lang="en-CN" sz="1400" dirty="0">
              <a:effectLst/>
              <a:latin typeface="Times New Roman" panose="02020603050405020304" pitchFamily="18" charset="0"/>
              <a:ea typeface="DengXian" panose="02010600030101010101" pitchFamily="2" charset="-122"/>
            </a:endParaRPr>
          </a:p>
          <a:p>
            <a:endParaRPr lang="en-CN" sz="1800" kern="1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CN" dirty="0"/>
          </a:p>
        </p:txBody>
      </p:sp>
      <p:pic>
        <p:nvPicPr>
          <p:cNvPr id="16" name="Picture 15" descr="Result of Mango 1 Detection using RGB Filtering">
            <a:extLst>
              <a:ext uri="{FF2B5EF4-FFF2-40B4-BE49-F238E27FC236}">
                <a16:creationId xmlns:a16="http://schemas.microsoft.com/office/drawing/2014/main" id="{BBBE3B62-1BEE-4576-FAE3-05BBCFCBDE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9383" y="826670"/>
            <a:ext cx="3593315" cy="1325563"/>
          </a:xfrm>
          <a:prstGeom prst="rect">
            <a:avLst/>
          </a:prstGeom>
        </p:spPr>
      </p:pic>
      <p:sp>
        <p:nvSpPr>
          <p:cNvPr id="17" name="TextBox 16">
            <a:extLst>
              <a:ext uri="{FF2B5EF4-FFF2-40B4-BE49-F238E27FC236}">
                <a16:creationId xmlns:a16="http://schemas.microsoft.com/office/drawing/2014/main" id="{DEF84A41-38C0-E78E-5C2F-1B18C128FC80}"/>
              </a:ext>
            </a:extLst>
          </p:cNvPr>
          <p:cNvSpPr txBox="1"/>
          <p:nvPr/>
        </p:nvSpPr>
        <p:spPr>
          <a:xfrm>
            <a:off x="8266187" y="2179448"/>
            <a:ext cx="3786344" cy="215444"/>
          </a:xfrm>
          <a:prstGeom prst="rect">
            <a:avLst/>
          </a:prstGeom>
          <a:noFill/>
        </p:spPr>
        <p:txBody>
          <a:bodyPr wrap="square" rtlCol="0">
            <a:spAutoFit/>
          </a:bodyPr>
          <a:lstStyle/>
          <a:p>
            <a:r>
              <a:rPr lang="en-US" sz="800" i="1" dirty="0"/>
              <a:t>Figure 3. Result of Filtering from ScienceDirect</a:t>
            </a:r>
            <a:endParaRPr lang="en-CN" sz="800" i="1" dirty="0"/>
          </a:p>
        </p:txBody>
      </p:sp>
      <p:pic>
        <p:nvPicPr>
          <p:cNvPr id="25" name="Picture 24" descr="A screen shot of a computer&#10;&#10;Description automatically generated with low confidence">
            <a:extLst>
              <a:ext uri="{FF2B5EF4-FFF2-40B4-BE49-F238E27FC236}">
                <a16:creationId xmlns:a16="http://schemas.microsoft.com/office/drawing/2014/main" id="{2A6E4933-BA3A-298B-1C30-078FF91C837E}"/>
              </a:ext>
            </a:extLst>
          </p:cNvPr>
          <p:cNvPicPr>
            <a:picLocks noChangeAspect="1"/>
          </p:cNvPicPr>
          <p:nvPr/>
        </p:nvPicPr>
        <p:blipFill rotWithShape="1">
          <a:blip r:embed="rId3">
            <a:extLst>
              <a:ext uri="{28A0092B-C50C-407E-A947-70E740481C1C}">
                <a14:useLocalDpi xmlns:a14="http://schemas.microsoft.com/office/drawing/2010/main" val="0"/>
              </a:ext>
            </a:extLst>
          </a:blip>
          <a:srcRect l="4687" t="19160" r="2687" b="10399"/>
          <a:stretch/>
        </p:blipFill>
        <p:spPr>
          <a:xfrm>
            <a:off x="6615306" y="5282100"/>
            <a:ext cx="5162550" cy="1498459"/>
          </a:xfrm>
          <a:prstGeom prst="rect">
            <a:avLst/>
          </a:prstGeom>
        </p:spPr>
      </p:pic>
      <p:pic>
        <p:nvPicPr>
          <p:cNvPr id="19" name="Picture 18" descr="A black and white map with red circles&#10;&#10;Description automatically generated with low confidence">
            <a:extLst>
              <a:ext uri="{FF2B5EF4-FFF2-40B4-BE49-F238E27FC236}">
                <a16:creationId xmlns:a16="http://schemas.microsoft.com/office/drawing/2014/main" id="{46EE881C-A295-55E0-4EC0-3D183754BE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56596" y="2916556"/>
            <a:ext cx="1670679" cy="1241633"/>
          </a:xfrm>
          <a:prstGeom prst="rect">
            <a:avLst/>
          </a:prstGeom>
        </p:spPr>
      </p:pic>
      <p:sp>
        <p:nvSpPr>
          <p:cNvPr id="26" name="TextBox 25">
            <a:extLst>
              <a:ext uri="{FF2B5EF4-FFF2-40B4-BE49-F238E27FC236}">
                <a16:creationId xmlns:a16="http://schemas.microsoft.com/office/drawing/2014/main" id="{15E0FD23-0A2C-9D49-3E9D-96E3E0059C05}"/>
              </a:ext>
            </a:extLst>
          </p:cNvPr>
          <p:cNvSpPr txBox="1"/>
          <p:nvPr/>
        </p:nvSpPr>
        <p:spPr>
          <a:xfrm>
            <a:off x="9456596" y="4119656"/>
            <a:ext cx="2213365" cy="215444"/>
          </a:xfrm>
          <a:prstGeom prst="rect">
            <a:avLst/>
          </a:prstGeom>
          <a:noFill/>
        </p:spPr>
        <p:txBody>
          <a:bodyPr wrap="square" rtlCol="0">
            <a:spAutoFit/>
          </a:bodyPr>
          <a:lstStyle/>
          <a:p>
            <a:r>
              <a:rPr lang="en-CN" sz="800" i="1" dirty="0"/>
              <a:t>Figure 4. Object detection from ScienceDirect</a:t>
            </a:r>
          </a:p>
        </p:txBody>
      </p:sp>
      <p:sp>
        <p:nvSpPr>
          <p:cNvPr id="27" name="TextBox 26">
            <a:extLst>
              <a:ext uri="{FF2B5EF4-FFF2-40B4-BE49-F238E27FC236}">
                <a16:creationId xmlns:a16="http://schemas.microsoft.com/office/drawing/2014/main" id="{2CAB7CF4-1076-02C7-861F-0B48992B9C81}"/>
              </a:ext>
            </a:extLst>
          </p:cNvPr>
          <p:cNvSpPr txBox="1"/>
          <p:nvPr/>
        </p:nvSpPr>
        <p:spPr>
          <a:xfrm>
            <a:off x="6814678" y="6530786"/>
            <a:ext cx="2213365" cy="215444"/>
          </a:xfrm>
          <a:prstGeom prst="rect">
            <a:avLst/>
          </a:prstGeom>
          <a:noFill/>
        </p:spPr>
        <p:txBody>
          <a:bodyPr wrap="square" rtlCol="0">
            <a:spAutoFit/>
          </a:bodyPr>
          <a:lstStyle/>
          <a:p>
            <a:r>
              <a:rPr lang="en-CN" sz="800" i="1" dirty="0"/>
              <a:t>Figure 5. CNN workflow from ScienceDirect</a:t>
            </a:r>
          </a:p>
        </p:txBody>
      </p:sp>
    </p:spTree>
    <p:extLst>
      <p:ext uri="{BB962C8B-B14F-4D97-AF65-F5344CB8AC3E}">
        <p14:creationId xmlns:p14="http://schemas.microsoft.com/office/powerpoint/2010/main" val="1166938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D4916-3611-F353-9032-C3F9422187B6}"/>
              </a:ext>
            </a:extLst>
          </p:cNvPr>
          <p:cNvSpPr>
            <a:spLocks noGrp="1"/>
          </p:cNvSpPr>
          <p:nvPr>
            <p:ph type="title"/>
          </p:nvPr>
        </p:nvSpPr>
        <p:spPr/>
        <p:txBody>
          <a:bodyPr/>
          <a:lstStyle/>
          <a:p>
            <a:r>
              <a:rPr lang="en-CN" dirty="0"/>
              <a:t>Image</a:t>
            </a:r>
            <a:r>
              <a:rPr lang="zh-CN" altLang="en-US" dirty="0"/>
              <a:t> </a:t>
            </a:r>
            <a:r>
              <a:rPr lang="en-US" altLang="zh-CN" dirty="0"/>
              <a:t>Processing</a:t>
            </a:r>
            <a:r>
              <a:rPr lang="zh-CN" altLang="en-US" dirty="0"/>
              <a:t> </a:t>
            </a:r>
            <a:r>
              <a:rPr lang="en-US" altLang="zh-CN" dirty="0"/>
              <a:t>with Big data</a:t>
            </a:r>
            <a:endParaRPr lang="en-CN" dirty="0"/>
          </a:p>
        </p:txBody>
      </p:sp>
      <p:sp>
        <p:nvSpPr>
          <p:cNvPr id="11" name="Content Placeholder 10">
            <a:extLst>
              <a:ext uri="{FF2B5EF4-FFF2-40B4-BE49-F238E27FC236}">
                <a16:creationId xmlns:a16="http://schemas.microsoft.com/office/drawing/2014/main" id="{3F0F8EFA-077C-CD15-4022-72B22D373F41}"/>
              </a:ext>
            </a:extLst>
          </p:cNvPr>
          <p:cNvSpPr>
            <a:spLocks noGrp="1"/>
          </p:cNvSpPr>
          <p:nvPr>
            <p:ph idx="1"/>
          </p:nvPr>
        </p:nvSpPr>
        <p:spPr/>
        <p:txBody>
          <a:bodyPr/>
          <a:lstStyle/>
          <a:p>
            <a:r>
              <a:rPr lang="en-US" b="0" i="0" dirty="0">
                <a:solidFill>
                  <a:srgbClr val="374151"/>
                </a:solidFill>
                <a:effectLst/>
                <a:latin typeface="Söhne"/>
              </a:rPr>
              <a:t>Images contain a wealth of information that can complement other data sources in big data analytics.</a:t>
            </a:r>
          </a:p>
          <a:p>
            <a:r>
              <a:rPr lang="en-US" dirty="0"/>
              <a:t>Combine cloud computing image processing technology can identify </a:t>
            </a:r>
            <a:r>
              <a:rPr lang="en-US" dirty="0" err="1"/>
              <a:t>realtime</a:t>
            </a:r>
            <a:r>
              <a:rPr lang="en-US" dirty="0"/>
              <a:t> crime behavior. </a:t>
            </a:r>
            <a:endParaRPr lang="en-CN" dirty="0"/>
          </a:p>
        </p:txBody>
      </p:sp>
      <p:pic>
        <p:nvPicPr>
          <p:cNvPr id="7" name="Picture 6" descr="A collage of a person in a garment&#10;&#10;Description automatically generated with low confidence">
            <a:extLst>
              <a:ext uri="{FF2B5EF4-FFF2-40B4-BE49-F238E27FC236}">
                <a16:creationId xmlns:a16="http://schemas.microsoft.com/office/drawing/2014/main" id="{7075586A-DBDB-5BDD-052B-5A6876BA9B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559628"/>
            <a:ext cx="5700927" cy="1780965"/>
          </a:xfrm>
          <a:prstGeom prst="rect">
            <a:avLst/>
          </a:prstGeom>
        </p:spPr>
      </p:pic>
      <p:pic>
        <p:nvPicPr>
          <p:cNvPr id="9" name="Content Placeholder 6" descr="Figure 3. A screenshot of a social media post.">
            <a:extLst>
              <a:ext uri="{FF2B5EF4-FFF2-40B4-BE49-F238E27FC236}">
                <a16:creationId xmlns:a16="http://schemas.microsoft.com/office/drawing/2014/main" id="{11EBCE60-D8FC-72E6-9025-9AD8AC4BA26B}"/>
              </a:ext>
              <a:ext uri="{C183D7F6-B498-43B3-948B-1728B52AA6E4}">
                <adec:decorative xmlns:adec="http://schemas.microsoft.com/office/drawing/2017/decorative" val="0"/>
              </a:ext>
            </a:extLst>
          </p:cNvPr>
          <p:cNvPicPr>
            <a:picLocks noChangeAspect="1"/>
          </p:cNvPicPr>
          <p:nvPr/>
        </p:nvPicPr>
        <p:blipFill rotWithShape="1">
          <a:blip r:embed="rId3">
            <a:extLst>
              <a:ext uri="{28A0092B-C50C-407E-A947-70E740481C1C}">
                <a14:useLocalDpi xmlns:a14="http://schemas.microsoft.com/office/drawing/2010/main" val="0"/>
              </a:ext>
            </a:extLst>
          </a:blip>
          <a:srcRect l="169" r="31050"/>
          <a:stretch/>
        </p:blipFill>
        <p:spPr>
          <a:xfrm>
            <a:off x="1597479" y="3469398"/>
            <a:ext cx="3609952" cy="3154106"/>
          </a:xfrm>
          <a:prstGeom prst="rect">
            <a:avLst/>
          </a:prstGeom>
        </p:spPr>
      </p:pic>
      <p:sp>
        <p:nvSpPr>
          <p:cNvPr id="12" name="TextBox 11">
            <a:extLst>
              <a:ext uri="{FF2B5EF4-FFF2-40B4-BE49-F238E27FC236}">
                <a16:creationId xmlns:a16="http://schemas.microsoft.com/office/drawing/2014/main" id="{D06C8E51-405A-56AD-355F-DD2DC5FA2A68}"/>
              </a:ext>
            </a:extLst>
          </p:cNvPr>
          <p:cNvSpPr txBox="1"/>
          <p:nvPr/>
        </p:nvSpPr>
        <p:spPr>
          <a:xfrm>
            <a:off x="1344002" y="6642556"/>
            <a:ext cx="3085805" cy="215444"/>
          </a:xfrm>
          <a:prstGeom prst="rect">
            <a:avLst/>
          </a:prstGeom>
          <a:noFill/>
        </p:spPr>
        <p:txBody>
          <a:bodyPr wrap="square" rtlCol="0">
            <a:spAutoFit/>
          </a:bodyPr>
          <a:lstStyle/>
          <a:p>
            <a:r>
              <a:rPr lang="en-CN" sz="800" i="1" dirty="0"/>
              <a:t>Figure 6. Twitters after Boston Marathon Explosion from Wikipedia</a:t>
            </a:r>
          </a:p>
        </p:txBody>
      </p:sp>
      <p:sp>
        <p:nvSpPr>
          <p:cNvPr id="13" name="TextBox 12">
            <a:extLst>
              <a:ext uri="{FF2B5EF4-FFF2-40B4-BE49-F238E27FC236}">
                <a16:creationId xmlns:a16="http://schemas.microsoft.com/office/drawing/2014/main" id="{17D46F5C-4232-6F36-CE33-3189D3B8FA41}"/>
              </a:ext>
            </a:extLst>
          </p:cNvPr>
          <p:cNvSpPr txBox="1"/>
          <p:nvPr/>
        </p:nvSpPr>
        <p:spPr>
          <a:xfrm>
            <a:off x="6028289" y="5337093"/>
            <a:ext cx="3187321" cy="215444"/>
          </a:xfrm>
          <a:prstGeom prst="rect">
            <a:avLst/>
          </a:prstGeom>
          <a:noFill/>
        </p:spPr>
        <p:txBody>
          <a:bodyPr wrap="square" rtlCol="0">
            <a:spAutoFit/>
          </a:bodyPr>
          <a:lstStyle/>
          <a:p>
            <a:r>
              <a:rPr lang="en-CN" sz="800" i="1" dirty="0"/>
              <a:t>Figure 7. Patterns in Crime detection from </a:t>
            </a:r>
            <a:r>
              <a:rPr lang="en-US" sz="800" dirty="0"/>
              <a:t>Journal of Surveillance</a:t>
            </a:r>
            <a:r>
              <a:rPr lang="en-CN" sz="800" i="1" dirty="0"/>
              <a:t> </a:t>
            </a:r>
          </a:p>
        </p:txBody>
      </p:sp>
    </p:spTree>
    <p:extLst>
      <p:ext uri="{BB962C8B-B14F-4D97-AF65-F5344CB8AC3E}">
        <p14:creationId xmlns:p14="http://schemas.microsoft.com/office/powerpoint/2010/main" val="5014847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TotalTime>
  <Words>841</Words>
  <Application>Microsoft Macintosh PowerPoint</Application>
  <PresentationFormat>Widescreen</PresentationFormat>
  <Paragraphs>75</Paragraphs>
  <Slides>10</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DengXian</vt:lpstr>
      <vt:lpstr>Arial</vt:lpstr>
      <vt:lpstr>Calibri</vt:lpstr>
      <vt:lpstr>Calibri Light</vt:lpstr>
      <vt:lpstr>Helvetica Neue</vt:lpstr>
      <vt:lpstr>Söhne</vt:lpstr>
      <vt:lpstr>Times</vt:lpstr>
      <vt:lpstr>Times New Roman</vt:lpstr>
      <vt:lpstr>Office Theme</vt:lpstr>
      <vt:lpstr>Big Data in Image Processing </vt:lpstr>
      <vt:lpstr>What is Image Processing</vt:lpstr>
      <vt:lpstr>How it works!</vt:lpstr>
      <vt:lpstr>Convolutional Neural Networks (CNNs) </vt:lpstr>
      <vt:lpstr>Popular Algorithms </vt:lpstr>
      <vt:lpstr>Image Processing in Sports</vt:lpstr>
      <vt:lpstr>Why Image Processing matters</vt:lpstr>
      <vt:lpstr>How Image Processing works</vt:lpstr>
      <vt:lpstr>Image Processing with Big data</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 Image Processing </dc:title>
  <dc:creator>Nihar Shah</dc:creator>
  <cp:lastModifiedBy>Shivani Vellanki</cp:lastModifiedBy>
  <cp:revision>16</cp:revision>
  <dcterms:created xsi:type="dcterms:W3CDTF">2023-06-09T03:33:38Z</dcterms:created>
  <dcterms:modified xsi:type="dcterms:W3CDTF">2024-03-07T21:33:30Z</dcterms:modified>
</cp:coreProperties>
</file>

<file path=docProps/thumbnail.jpeg>
</file>